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3"/>
  </p:sldMasterIdLst>
  <p:notesMasterIdLst>
    <p:notesMasterId r:id="rId30"/>
  </p:notesMasterIdLst>
  <p:sldIdLst>
    <p:sldId id="280" r:id="rId4"/>
    <p:sldId id="279" r:id="rId5"/>
    <p:sldId id="309" r:id="rId6"/>
    <p:sldId id="337" r:id="rId7"/>
    <p:sldId id="298" r:id="rId8"/>
    <p:sldId id="286" r:id="rId9"/>
    <p:sldId id="295" r:id="rId10"/>
    <p:sldId id="317" r:id="rId11"/>
    <p:sldId id="299" r:id="rId12"/>
    <p:sldId id="300" r:id="rId13"/>
    <p:sldId id="311" r:id="rId14"/>
    <p:sldId id="291" r:id="rId15"/>
    <p:sldId id="303" r:id="rId16"/>
    <p:sldId id="305" r:id="rId17"/>
    <p:sldId id="312" r:id="rId18"/>
    <p:sldId id="335" r:id="rId19"/>
    <p:sldId id="334" r:id="rId20"/>
    <p:sldId id="315" r:id="rId21"/>
    <p:sldId id="340" r:id="rId22"/>
    <p:sldId id="342" r:id="rId23"/>
    <p:sldId id="323" r:id="rId24"/>
    <p:sldId id="324" r:id="rId25"/>
    <p:sldId id="325" r:id="rId26"/>
    <p:sldId id="344" r:id="rId27"/>
    <p:sldId id="345" r:id="rId28"/>
    <p:sldId id="346" r:id="rId29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idi Johnson" initials="HJ" lastIdx="20" clrIdx="0">
    <p:extLst>
      <p:ext uri="{19B8F6BF-5375-455C-9EA6-DF929625EA0E}">
        <p15:presenceInfo xmlns:p15="http://schemas.microsoft.com/office/powerpoint/2012/main" userId="S-1-5-21-2127521184-1604012920-1887927527-30018" providerId="AD"/>
      </p:ext>
    </p:extLst>
  </p:cmAuthor>
  <p:cmAuthor id="2" name="Brandon Rudd (Centric Consulting LLC)" initials="BR(CL" lastIdx="10" clrIdx="1">
    <p:extLst>
      <p:ext uri="{19B8F6BF-5375-455C-9EA6-DF929625EA0E}">
        <p15:presenceInfo xmlns:p15="http://schemas.microsoft.com/office/powerpoint/2012/main" userId="S-1-5-21-2127521184-1604012920-1887927527-6686163" providerId="AD"/>
      </p:ext>
    </p:extLst>
  </p:cmAuthor>
  <p:cmAuthor id="3" name="Paula Angela Escuadra" initials="PAE" lastIdx="1" clrIdx="2">
    <p:extLst>
      <p:ext uri="{19B8F6BF-5375-455C-9EA6-DF929625EA0E}">
        <p15:presenceInfo xmlns:p15="http://schemas.microsoft.com/office/powerpoint/2012/main" userId="4414833355b93177" providerId="Windows Live"/>
      </p:ext>
    </p:extLst>
  </p:cmAuthor>
  <p:cmAuthor id="4" name="Tracy Kennedy" initials="TK" lastIdx="4" clrIdx="3">
    <p:extLst>
      <p:ext uri="{19B8F6BF-5375-455C-9EA6-DF929625EA0E}">
        <p15:presenceInfo xmlns:p15="http://schemas.microsoft.com/office/powerpoint/2012/main" userId="S-1-5-21-2127521184-1604012920-1887927527-8005768" providerId="AD"/>
      </p:ext>
    </p:extLst>
  </p:cmAuthor>
  <p:cmAuthor id="5" name="Author" initials="A" lastIdx="1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33455" autoAdjust="0"/>
  </p:normalViewPr>
  <p:slideViewPr>
    <p:cSldViewPr snapToGrid="0">
      <p:cViewPr varScale="1">
        <p:scale>
          <a:sx n="127" d="100"/>
          <a:sy n="127" d="100"/>
        </p:scale>
        <p:origin x="1866" y="126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cy Kennedy" userId="26984670-5916-458f-acdf-aab0419b36fb" providerId="ADAL" clId="{4417A968-0B89-49F2-9399-740B4A286D8F}"/>
    <pc:docChg chg="modSld">
      <pc:chgData name="Tracy Kennedy" userId="26984670-5916-458f-acdf-aab0419b36fb" providerId="ADAL" clId="{4417A968-0B89-49F2-9399-740B4A286D8F}" dt="2017-10-16T23:36:09.372" v="18" actId="20577"/>
      <pc:docMkLst>
        <pc:docMk/>
      </pc:docMkLst>
      <pc:sldChg chg="modNotesTx">
        <pc:chgData name="Tracy Kennedy" userId="26984670-5916-458f-acdf-aab0419b36fb" providerId="ADAL" clId="{4417A968-0B89-49F2-9399-740B4A286D8F}" dt="2017-10-16T23:36:09.372" v="18" actId="20577"/>
        <pc:sldMkLst>
          <pc:docMk/>
          <pc:sldMk cId="652864659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11/1/2017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A seguinte apresentação destina-se a jovens com 11 ou mais anos de idade. Recomendamos 90 minutos para a apresentação, debate orientado, vídeos e atividade de programação dos alunos. </a:t>
            </a:r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GUIÃO EXEMPLIFICATIVO: </a:t>
            </a:r>
          </a:p>
          <a:p>
            <a:endParaRPr lang="pt-PT" b="1" u="sng" dirty="0"/>
          </a:p>
          <a:p>
            <a:pPr>
              <a:defRPr/>
            </a:pPr>
            <a:r>
              <a:rPr lang="pt-PT" b="0" u="none" dirty="0"/>
              <a:t>"</a:t>
            </a:r>
            <a:r>
              <a:rPr lang="pt-PT" kern="1200" dirty="0">
                <a:effectLst/>
                <a:latin typeface="+mn-lt"/>
              </a:rPr>
              <a:t>Olá! Chamo-me &lt;nome&gt; e trabalho para a &lt;organização&gt;. Bem-vindos à Hour of Code™ deste ano! A Hour of Code™ é</a:t>
            </a:r>
            <a:r>
              <a:rPr lang="pt-PT" dirty="0"/>
              <a:t> uma</a:t>
            </a:r>
            <a:r>
              <a:rPr lang="pt-PT" kern="1200" dirty="0">
                <a:effectLst/>
                <a:latin typeface="+mn-lt"/>
              </a:rPr>
              <a:t> campanha mundial da Code.org para desmistificar a programação e mostrar que qualquer pessoa pode aprender as noções básicas da programação. Hoje, vão fazer parte desta iniciativa</a:t>
            </a:r>
            <a:r>
              <a:rPr lang="pt-PT" b="0" u="none" baseline="0" dirty="0"/>
              <a:t> ao fazerem o novo tutorial Minecraft Hour of Code™ da Microsoft. Antes disso, vamos falar um pouco sobre o que é </a:t>
            </a:r>
            <a:r>
              <a:rPr lang="pt-PT" b="0" i="1" u="none" baseline="0" dirty="0"/>
              <a:t>efetivamente</a:t>
            </a:r>
            <a:r>
              <a:rPr lang="pt-PT" b="0" u="none" baseline="0" dirty="0"/>
              <a:t> a programação, qual a sua importância e como pode ter um impacto positivo nas vossas vidas!"</a:t>
            </a:r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  <a:r>
              <a:rPr lang="pt-PT" dirty="0"/>
              <a:t> </a:t>
            </a:r>
          </a:p>
          <a:p>
            <a:endParaRPr lang="pt-PT" b="0" u="none" baseline="0" dirty="0"/>
          </a:p>
          <a:p>
            <a:r>
              <a:rPr lang="pt-PT" b="0" u="none" baseline="0" dirty="0"/>
              <a:t>Fazer com que os participantes fiquem interessados na Hour of Code™!</a:t>
            </a:r>
          </a:p>
          <a:p>
            <a:endParaRPr lang="pt-PT" b="0" u="none" baseline="0" dirty="0"/>
          </a:p>
          <a:p>
            <a:r>
              <a:rPr lang="pt-PT" sz="1200" b="1" u="sng" kern="1200" dirty="0">
                <a:solidFill>
                  <a:schemeClr val="tx1"/>
                </a:solidFill>
                <a:effectLst/>
                <a:latin typeface="+mn-lt"/>
              </a:rPr>
              <a:t>NOTA PARA O FACILITADOR: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 maioria dos diapositivos na apresentação do evento destina-se a ser mostrada brevemente, só alguns segundos na maioria dos casos, para fornecer um reforço visual para uma apresentação conversacional rápida.</a:t>
            </a:r>
            <a:endParaRPr lang="pt-PT" b="1" u="sng" dirty="0"/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</a:p>
          <a:p>
            <a:r>
              <a:rPr lang="pt-PT" sz="1200" b="0" u="none" kern="1200" baseline="0" dirty="0">
                <a:solidFill>
                  <a:schemeClr val="tx1"/>
                </a:solidFill>
                <a:effectLst/>
                <a:latin typeface="+mn-lt"/>
              </a:rPr>
              <a:t>Esta imagem representa a participação a nível mundial nos eventos Hour of Code™.</a:t>
            </a:r>
            <a:endParaRPr lang="pt-P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"Também é algo que vos pode ajudar a atingir muitos objetivos, como criar um blogue, um site, ou uma aplicação com os vossos amigos."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endParaRPr lang="pt-PT" b="1" u="sng" dirty="0"/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Nos diapositivos 9 a 12 estamos a mostrar visualmente</a:t>
            </a:r>
            <a:r>
              <a:rPr lang="pt-PT"/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aos jovens que a programação pode ser aliada à diversão. Queremos mesmo enfatizar que a programação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é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: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Colaborativa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Para ambos os sexos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Para introvertidos e para extrovertidos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Resolver problemas. A programação envolve muito pouca matemática.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Para pessoas que querem usar os computadores para os ajudarem a amplificar as suas paixões </a:t>
            </a:r>
            <a:endParaRPr lang="pt-PT" dirty="0">
              <a:effectLst/>
            </a:endParaRPr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  <a:endParaRPr lang="pt-PT" dirty="0"/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Contém jovens do sexo masculino e do sexo feminino nos primeiros anos da adolescência/ensino secundário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Mostra os participantes a divertirem-se com tecnologia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Contém um grupo de pessoas, não uma pessoa sozinha ou isolada </a:t>
            </a:r>
            <a:endParaRPr lang="pt-PT" dirty="0">
              <a:effectLst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565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/>
              <a:t>"Agora, vamos realmente aprofundar o que é a programação."</a:t>
            </a:r>
          </a:p>
          <a:p>
            <a:endParaRPr lang="pt-PT" b="1" u="sng"/>
          </a:p>
          <a:p>
            <a:r>
              <a:rPr lang="pt-PT" b="1" u="sng"/>
              <a:t>PROPÓSITO DO DIAPOSITIVO:</a:t>
            </a:r>
          </a:p>
          <a:p>
            <a:endParaRPr lang="pt-PT" b="1" u="sng"/>
          </a:p>
          <a:p>
            <a:r>
              <a:rPr lang="pt-PT" b="0" u="none"/>
              <a:t>Preparar a próxima secção e manter os jovens interessados no que é efetivamente a programação. </a:t>
            </a:r>
          </a:p>
          <a:p>
            <a:endParaRPr lang="pt-PT" b="1"/>
          </a:p>
          <a:p>
            <a:r>
              <a:rPr lang="pt-PT" b="1" u="sng"/>
              <a:t>INSTRUÇÕES DAS IMAGENS NESTE DIAPOSITIVO:</a:t>
            </a:r>
            <a:endParaRPr lang="pt-PT" sz="1200" u="sng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>
                <a:solidFill>
                  <a:schemeClr val="tx1"/>
                </a:solidFill>
                <a:effectLst/>
                <a:latin typeface="+mn-lt"/>
              </a:rPr>
              <a:t>N/D</a:t>
            </a:r>
          </a:p>
          <a:p>
            <a:endParaRPr lang="pt-P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00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"A programação não é só escrever um programa ou dar instruções a um computador. É trabalhar com amigos para resolver um problema de uma nova maneira."</a:t>
            </a:r>
          </a:p>
          <a:p>
            <a:endParaRPr lang="pt-PT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PROPÓSITO DO DIAPOSITIVO:</a:t>
            </a:r>
          </a:p>
          <a:p>
            <a:endParaRPr lang="pt-PT" b="1" u="sng" dirty="0"/>
          </a:p>
          <a:p>
            <a:r>
              <a:rPr lang="pt-PT" b="0" dirty="0"/>
              <a:t>Mostrar aos jovens que a programação requer uma mente ativa que gosta de enigmas, de resolver problemas e de encontrar soluções.</a:t>
            </a:r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Um grupo de jovens a trabalhar em grupo enquanto olham para um computador ou tablet.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"É combinar a vossa criatividade com a capacidade dos computadores para criarem algo que vos interesse."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b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PROPÓSITO DO DIAPOSITIVO:</a:t>
            </a:r>
            <a:endParaRPr lang="pt-P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Continuar a expandir o pensamento dos jovens sobre o que pode estar associado à programação. </a:t>
            </a:r>
            <a:endParaRPr lang="pt-PT" b="1" u="sng" dirty="0"/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</a:p>
          <a:p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Uma forma de arte usualmente não associada à programação, como a música ou as artes visuais.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9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b="0" u="none" dirty="0"/>
              <a:t>"Também é trabalhar em grupo para criar algo novo!"</a:t>
            </a:r>
          </a:p>
          <a:p>
            <a:endParaRPr lang="pt-P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PROPÓSITO DO DIAPOSITIVO: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Corrigir a ideia errada de que a programação é algo que normalmente é feito isoladamente.</a:t>
            </a:r>
            <a:r>
              <a:rPr lang="pt-PT"/>
              <a:t> Qualquer pessoa pode programar, é algo acessível e divertido. </a:t>
            </a:r>
            <a:endParaRPr lang="pt-PT" b="0" u="none" dirty="0"/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 grupo de jovens juntos a divertirem-se.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564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"O que é que gostam de fazer com os vossos amigos?</a:t>
            </a:r>
            <a:r>
              <a:rPr lang="pt-PT"/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Pode ser qualquer coisa - voluntariado, desporto, moda, videojogos."</a:t>
            </a:r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endParaRPr lang="pt-PT" b="1" u="sng" dirty="0"/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Posicionar a programação como uma atividade social, o que é mais provável de suscitar o interesse dos jovens.</a:t>
            </a:r>
            <a:endParaRPr lang="pt-PT" b="1" u="sng" dirty="0"/>
          </a:p>
          <a:p>
            <a:endParaRPr lang="pt-P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b="0" u="none" dirty="0"/>
              <a:t>"A programação pode ser, efetivamente, relevante para todas as coisas que gostam de fazer!"</a:t>
            </a:r>
          </a:p>
          <a:p>
            <a:endParaRPr lang="pt-PT" b="0" u="none" baseline="0" dirty="0"/>
          </a:p>
          <a:p>
            <a:r>
              <a:rPr lang="pt-PT" b="0" u="none" baseline="0" dirty="0"/>
              <a:t>*EXEMPLOS A MENCIONAR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alguém gostar de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videojogos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, pode usar a programação para criar o seu próprio jogo.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As pessoas que gostam de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moda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podem criar um blogue para promoverem as suas dicas de moda.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Os participantes que gostem de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literatura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podem criar um site que partilhe as suas "leituras obrigatórias" do mês e as suas análises pessoais. </a:t>
            </a:r>
            <a:endParaRPr lang="pt-PT" b="0" u="none" dirty="0"/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Consi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derando o peso do elemento social nesta idade, é importante refletir que a programação pode ser aplicada a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</a:rPr>
              <a:t>qualquer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aspeto da vida e não é um desvio da norma. </a:t>
            </a:r>
            <a:endParaRPr lang="pt-PT" b="1" u="sng" dirty="0"/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</a:p>
          <a:p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Nesta imagem, incluímos uma faísca para enfatizar a "faísca" de um novo entendimento da programação.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Uma imagem ou .gif que represente o início de algo novo ou o alargar de horizontes.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817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"Estamos prestes a começar, portanto, quero que pensem em tudo o que falámos enquanto estiverem a jogar e pensem sobre como podem aplicar a programação no vosso dia-a-dia."</a:t>
            </a:r>
          </a:p>
          <a:p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PROPÓSITO DO DIAPOSITIVO:</a:t>
            </a:r>
          </a:p>
          <a:p>
            <a:endParaRPr lang="pt-PT" b="1" u="sng" dirty="0"/>
          </a:p>
          <a:p>
            <a:r>
              <a:rPr lang="pt-PT" b="0" u="none" dirty="0"/>
              <a:t>Garantir que os alunos pensam em tudo o que viram na apresentação enquanto participam na Hour of Code™. </a:t>
            </a:r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Nesta imagem, incluímos a imagem de uma fotógrafa para reenfatizar que a programação pode ser útil para vários interesses.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Uma imagem ou .gif de algo que não seja normalmente associado à programação.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85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b="0" u="none" dirty="0"/>
              <a:t>"Muito bem, vamos começar!"</a:t>
            </a:r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endParaRPr lang="pt-PT" b="0" u="none" dirty="0"/>
          </a:p>
          <a:p>
            <a:r>
              <a:rPr lang="pt-PT" b="0" u="none" dirty="0"/>
              <a:t>Apresentar a Hour of Code™.</a:t>
            </a:r>
            <a:endParaRPr lang="pt-PT" b="1" dirty="0"/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Uma imagem ou .gif de jovens que estejam visualmente entusiasmados.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813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"Estão prontos para começar a programar? Vamos a isso! Para a </a:t>
            </a:r>
            <a:r>
              <a:rPr lang="pt-P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  <a:r>
              <a:rPr lang="pt-PT" b="0" u="none" baseline="0" dirty="0"/>
              <a:t> de hoje, vamos aprender com um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tutorial inspirado no jogo Minecraft</a:t>
            </a:r>
            <a:r>
              <a:rPr lang="pt-PT" b="0" u="none" baseline="0" dirty="0"/>
              <a:t>! </a:t>
            </a:r>
            <a:r>
              <a:rPr lang="pt-PT" dirty="0"/>
              <a:t>O</a:t>
            </a:r>
            <a:r>
              <a:rPr lang="pt-PT" b="0" u="none" baseline="0" dirty="0"/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tutorial usa personagens e conceitos do videojogo Minecraft, mas não o jogo propriamente dito.</a:t>
            </a:r>
            <a:r>
              <a:rPr lang="pt-PT" dirty="0"/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No tutorial do Minecraft Hour of Code™, vão conhecer "O Agente" e vão aprender e utilizar técnicas de programação, como ciclos, depuração e funções, para desenvolver as vossas próprias soluções para enigmas e ver o Agente a executar os vossos comandos."</a:t>
            </a:r>
            <a:endParaRPr lang="pt-PT" sz="1200" b="0" baseline="0" dirty="0"/>
          </a:p>
          <a:p>
            <a:endParaRPr lang="pt-PT" b="0" u="none" dirty="0"/>
          </a:p>
          <a:p>
            <a:endParaRPr lang="pt-PT" b="0" u="none" dirty="0"/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Apresentar a</a:t>
            </a:r>
            <a:r>
              <a:rPr lang="pt-PT" b="0" u="none" dirty="0"/>
              <a:t> </a:t>
            </a:r>
            <a:r>
              <a:rPr lang="pt-P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Code™</a:t>
            </a:r>
          </a:p>
          <a:p>
            <a:endParaRPr lang="pt-PT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NOTA PARA O FACILITADOR:</a:t>
            </a:r>
          </a:p>
          <a:p>
            <a:pPr>
              <a:defRPr/>
            </a:pPr>
            <a:r>
              <a:rPr lang="pt-PT" b="0" dirty="0"/>
              <a:t>Há vários tutoriais do Minecraft. Comece com o tutorial deste </a:t>
            </a:r>
            <a:r>
              <a:rPr lang="pt-PT" dirty="0"/>
              <a:t>ano </a:t>
            </a:r>
            <a:r>
              <a:rPr lang="pt-PT" b="0" dirty="0"/>
              <a:t>e avance para os outros tutoriais se eles acabarem cedo. Cada tutorial ensina conceitos diferentes, portanto é boa ideia fazer todos</a:t>
            </a:r>
            <a:r>
              <a:rPr lang="pt-PT" dirty="0"/>
              <a:t> os</a:t>
            </a:r>
            <a:r>
              <a:rPr lang="pt-PT" b="0" dirty="0"/>
              <a:t> tutoriais!</a:t>
            </a:r>
            <a:r>
              <a:rPr lang="pt-PT" dirty="0"/>
              <a:t> </a:t>
            </a:r>
            <a:endParaRPr lang="pt-PT" b="0" dirty="0"/>
          </a:p>
          <a:p>
            <a:endParaRPr lang="pt-PT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não conseguir que cada participante tenha um dispositivo, experimente juntá-los em grupos de dois e fazê-los alternar cada passo de cada lição, de forma a que ambos tenham a oportunidade de serem ativos e observarem. Sugerimos que os participantes trabalhem individualmente nos enigmas.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Ao fim de quinze minutos, congratule o grupo pelo progresso feito e pelas linhas de código que escreveram.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b="0" u="none" kern="1200" dirty="0">
                <a:solidFill>
                  <a:schemeClr val="tx1"/>
                </a:solidFill>
                <a:effectLst/>
                <a:latin typeface="+mn-lt"/>
              </a:rPr>
              <a:t>Aos participantes que completem o tutorial e/ou sejam mais avançados, convide-os a jogar o tutorial no modo </a:t>
            </a:r>
            <a:r>
              <a:rPr lang="pt-PT" sz="1200" b="1" u="none" kern="1200" dirty="0">
                <a:solidFill>
                  <a:schemeClr val="tx1"/>
                </a:solidFill>
                <a:effectLst/>
                <a:latin typeface="+mn-lt"/>
              </a:rPr>
              <a:t>Diamond Path </a:t>
            </a:r>
            <a:r>
              <a:rPr lang="pt-PT" sz="1200" b="0" u="none" kern="1200" dirty="0">
                <a:solidFill>
                  <a:schemeClr val="tx1"/>
                </a:solidFill>
                <a:effectLst/>
                <a:latin typeface="+mn-lt"/>
              </a:rPr>
              <a:t>– que inclui desafios de programação adicionais que terão de completar para recolherem o diamante do nível.</a:t>
            </a:r>
            <a:endParaRPr lang="pt-P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dirty="0"/>
          </a:p>
          <a:p>
            <a:r>
              <a:rPr lang="pt-P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7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b="0" i="0" baseline="0" dirty="0"/>
              <a:t>"</a:t>
            </a:r>
            <a:r>
              <a:rPr lang="pt-PT" b="0" dirty="0"/>
              <a:t>Provavelmente, já sabem que a programação é o que as pessoas usam para dar instruções à tecnologia. Os computadores não percebem português, portanto temos de lhes dar comandos numa linguagem que eles percebam. Essa linguagem é o código! O que podem não saber é que a programação não é só para engenheiros informáticos e pessoas que trabalham no mundo das novas tecnologias.</a:t>
            </a:r>
            <a:r>
              <a:rPr lang="pt-PT" dirty="0"/>
              <a:t> A programação </a:t>
            </a:r>
            <a:r>
              <a:rPr lang="pt-PT" b="0" baseline="0" dirty="0"/>
              <a:t>é uma competência fantástica que </a:t>
            </a:r>
            <a:r>
              <a:rPr lang="pt-PT" b="0" i="1" baseline="0" dirty="0"/>
              <a:t>qualquer pessoa</a:t>
            </a:r>
            <a:r>
              <a:rPr lang="pt-PT" b="0" i="0" baseline="0" dirty="0"/>
              <a:t> pode aprender!"</a:t>
            </a:r>
            <a:r>
              <a:rPr lang="pt-PT" dirty="0"/>
              <a:t> </a:t>
            </a:r>
            <a:endParaRPr lang="pt-PT" b="0" i="0" baseline="0" dirty="0"/>
          </a:p>
          <a:p>
            <a:endParaRPr lang="pt-PT" b="0" i="0" u="sng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NOTA PARA O FACILITADOR:</a:t>
            </a:r>
            <a:endParaRPr lang="pt-PT" b="1" u="sng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baseline="0" dirty="0"/>
              <a:t>O vídeo será reproduzido automaticamente quando passar para o próximo diapositivo. </a:t>
            </a:r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  <a:r>
              <a:rPr lang="pt-PT" dirty="0"/>
              <a:t> </a:t>
            </a:r>
          </a:p>
          <a:p>
            <a:endParaRPr lang="pt-PT" b="1" u="none" dirty="0"/>
          </a:p>
          <a:p>
            <a:r>
              <a:rPr lang="pt-PT" b="0" u="none" dirty="0"/>
              <a:t>A secção seguinte destina-se a mudar os preconceitos relacionados com a programação que existem entre muitos jovens. </a:t>
            </a:r>
            <a:endParaRPr lang="pt-PT" b="1" u="sng" dirty="0"/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</a:p>
          <a:p>
            <a:r>
              <a:rPr lang="pt-PT" sz="1200" b="0" u="none" kern="1200" baseline="0" dirty="0">
                <a:solidFill>
                  <a:schemeClr val="tx1"/>
                </a:solidFill>
                <a:effectLst/>
                <a:latin typeface="+mn-lt"/>
              </a:rPr>
              <a:t>Isto é uma imagem de "O código binário para Olá mundo" repetido 8 vezes.</a:t>
            </a:r>
            <a:endParaRPr lang="pt-P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800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  <a:endParaRPr lang="pt-PT" b="0" u="none" dirty="0"/>
          </a:p>
          <a:p>
            <a:endParaRPr lang="pt-PT" b="0" u="none" dirty="0"/>
          </a:p>
          <a:p>
            <a:r>
              <a:rPr lang="pt-PT" b="0" u="none" dirty="0"/>
              <a:t>"Agora acedam a </a:t>
            </a:r>
            <a:r>
              <a:rPr lang="pt-PT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pt-PT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pt-PT" dirty="0"/>
              <a:t> </a:t>
            </a:r>
            <a:r>
              <a:rPr lang="pt-PT" b="0" u="none" baseline="0" dirty="0"/>
              <a:t>para encontrarem o tutorial "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Minecraft Hour of </a:t>
            </a:r>
            <a:r>
              <a:rPr lang="pt-P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Code™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Hero’s Journey" </a:t>
            </a:r>
            <a:r>
              <a:rPr lang="pt-PT" b="0" u="none" baseline="0" dirty="0"/>
              <a:t>e COMECEM! "</a:t>
            </a:r>
            <a:endParaRPr lang="pt-PT" b="1" u="sng" dirty="0"/>
          </a:p>
          <a:p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PROPÓSITO DO DIAPOSITIVO: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Dar tempo aos participantes para acederem ao tutorial.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baseline="0" dirty="0"/>
          </a:p>
          <a:p>
            <a:r>
              <a:rPr lang="pt-PT" b="1" u="sng" baseline="0" dirty="0"/>
              <a:t>NOTA PARA O FACILITADOR: </a:t>
            </a:r>
          </a:p>
          <a:p>
            <a:pPr marL="628650" lvl="1" indent="-171450">
              <a:buFont typeface="Arial"/>
              <a:buChar char="•"/>
            </a:pPr>
            <a:r>
              <a:rPr lang="pt-PT" dirty="0"/>
              <a:t>Mantenha este diapositivo apresentado durante o tutorial e avance para o diapositivo seguinte </a:t>
            </a:r>
            <a:r>
              <a:rPr lang="pt-PT" i="1" dirty="0"/>
              <a:t>apenas</a:t>
            </a:r>
            <a:r>
              <a:rPr lang="pt-PT" dirty="0"/>
              <a:t> quando o grupo chegar ao fim do tutorial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os participantes iniciarem sessão no tutorial, o progresso será guardado nos níveis e podem regressar mais tarde se não conseguirem terminar. 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Uma vez que há períodos de jogo livre e espaço para cada um criar o que quiser, tenha em conta os riscos associados às crianças e aos conteúdos gerados pelo utilizador.</a:t>
            </a:r>
            <a:endParaRPr lang="pt-PT" baseline="0" dirty="0"/>
          </a:p>
          <a:p>
            <a:pPr marL="0" lvl="0" indent="0">
              <a:buFont typeface="Arial"/>
              <a:buNone/>
            </a:pPr>
            <a:endParaRPr lang="pt-PT" baseline="0" dirty="0">
              <a:highlight>
                <a:srgbClr val="FFFF00"/>
              </a:highlight>
            </a:endParaRPr>
          </a:p>
          <a:p>
            <a:pPr marL="0" lvl="0" indent="0">
              <a:buFont typeface="Arial"/>
              <a:buNone/>
            </a:pPr>
            <a:r>
              <a:rPr lang="pt-PT" b="1" u="sng" baseline="0" dirty="0">
                <a:highlight>
                  <a:srgbClr val="FFFF00"/>
                </a:highlight>
              </a:rPr>
              <a:t>SE ESTIVER LIMITADO(A) PELO TEMPO: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Complete o máximo de enigmas que conseguir. As crianças com mais conhecimentos tecnológicos podem completá-los todos em 50 a 60 minutos.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Congratule os alunos pelo que conseguirem fazer e relembre-lhes que podem continuar a programar em casa.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aseline="0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baseline="0" dirty="0">
                <a:highlight>
                  <a:srgbClr val="FFFF00"/>
                </a:highlight>
              </a:rPr>
              <a:t>SE TIVER TEMPO EXTRA: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Direcione os estudantes para continuarem a criação do último enigma, para usufruírem de mais horas de jogabilidade.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Direcione os estudantes para refazerem cada um dos enigmas e desafie-os a solucioná-los de maneira diferente. Isto reforça a diversão e as oportunidades de iteração e experimentação.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b="0" u="none" kern="1200" dirty="0">
                <a:solidFill>
                  <a:schemeClr val="tx1"/>
                </a:solidFill>
                <a:effectLst/>
                <a:latin typeface="+mn-lt"/>
              </a:rPr>
              <a:t>Direcione os alunos para jogarem o "Minecraft Hour of Code™ Adventure" e/ou o "Minecraft Hour of Code™ Designer".</a:t>
            </a:r>
            <a:endParaRPr lang="pt-PT" b="0" u="none" dirty="0"/>
          </a:p>
          <a:p>
            <a:endParaRPr lang="pt-P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210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"Muito bem. Atenção! Só têm mais alguns minutos para acabarem o vosso tutorial!"</a:t>
            </a:r>
          </a:p>
          <a:p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PROPÓSITO DO DIAPOSITIVO:</a:t>
            </a:r>
            <a:endParaRPr lang="pt-P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r>
              <a:rPr lang="pt-PT" b="0" u="none" dirty="0"/>
              <a:t>Alertar os participantes de que o tempo está a acabar e que o tutorial está quase no fim.</a:t>
            </a:r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Nesta imagem incluímos um .jpg a representar um grupo de amigos a partilhar o tempo e interesses. </a:t>
            </a:r>
            <a:r>
              <a:rPr lang="pt-PT" sz="1200" i="0" kern="1200" baseline="0" dirty="0">
                <a:solidFill>
                  <a:schemeClr val="tx1"/>
                </a:solidFill>
                <a:effectLst/>
                <a:latin typeface="+mn-lt"/>
              </a:rPr>
              <a:t>É importante incluir diversão e amizade para manter o público interessado e entusiasmado com a experiência.</a:t>
            </a:r>
            <a:endParaRPr lang="pt-PT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Uma imagem ou .gif divertido de algo que signifique que o tutorial está quase a terminar e que retenha o interesse do público.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b="0" u="none" baseline="0" dirty="0"/>
              <a:t>"Vamos voltar à conversa que tivemos antes. O que pensavam sobre programação mudou?"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Como é que vão responder à pergunta "O que é a programação" se os vossos familiares ou amigos perguntarem?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O que é que aprenderam?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O que é que acharam mais difícil? O que é que fizeram quando não encontraram uma solução? Por que é que isso é importante? [encoraja a persistência]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Como é que a programação é criativa? [associe a programação a outra forma de criatividade, como cantar, dançar, construir.]</a:t>
            </a:r>
          </a:p>
          <a:p>
            <a:pPr marL="628650" lvl="1" indent="-171450">
              <a:buFont typeface="Arial"/>
              <a:buChar char="•"/>
            </a:pPr>
            <a:r>
              <a:rPr lang="pt-PT"/>
              <a:t>A programação é para quem? [trabalhe para desmistificar os estereótipos, como os rapazes, quem é bom a matemática, etc.]</a:t>
            </a:r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endParaRPr lang="pt-PT" b="1" dirty="0"/>
          </a:p>
          <a:p>
            <a:r>
              <a:rPr lang="pt-PT" b="0" dirty="0"/>
              <a:t>Regressar à pergunta inicial e ver como os preconceitos dos jovens sobre a programação mudaram.</a:t>
            </a:r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>
              <a:effectLst/>
            </a:endParaRPr>
          </a:p>
          <a:p>
            <a:r>
              <a:rPr lang="pt-PT" dirty="0">
                <a:effectLst/>
              </a:rPr>
              <a:t>N/D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r>
              <a:rPr lang="pt-PT" b="0" u="none" dirty="0"/>
              <a:t>"O que é que acham que podem criar com a programação?</a:t>
            </a:r>
            <a:r>
              <a:rPr lang="pt-PT"/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 programação pode ser aplicada a qualquer coisa de que gostem." </a:t>
            </a: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*EXEMPLOS A MENCIONAR</a:t>
            </a:r>
            <a:endParaRPr lang="pt-PT" dirty="0"/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gostarem de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voluntariado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, podem criar um site que ajude a recrutar amigos e outros voluntários.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gostarem de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desporto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pode criar uma aplicação que mostre as estatísticas da vossa equipa preferida.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gostarem de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música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, podem criar um site que partilhe listas de reprodução semanais e opiniões sobre álbuns com os vossos amigos. </a:t>
            </a:r>
            <a:endParaRPr lang="pt-PT" dirty="0">
              <a:effectLst/>
            </a:endParaRPr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Reenfatizar que as possibilidades são infinitas quando se trata de programação.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Esta é uma oportunidade de realçar as paixões dos participantes na sala e tentar realçar como podem aplicar a programação ao que gostam. </a:t>
            </a:r>
            <a:endParaRPr lang="pt-PT" b="0" u="none" dirty="0"/>
          </a:p>
          <a:p>
            <a:endParaRPr lang="pt-PT" b="1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378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"Agora que estão a caminho de se tornarem especialistas em programação, têm aqui alguns recursos para explorarem! Certifiquem-se de que anotam estas ligações e continuem a programar!"</a:t>
            </a:r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endParaRPr lang="pt-PT" b="1" u="sng" dirty="0"/>
          </a:p>
          <a:p>
            <a:r>
              <a:rPr lang="pt-PT" b="0" u="none" dirty="0"/>
              <a:t>Encorajar as crianças a darem o próximo passo na programação.</a:t>
            </a:r>
          </a:p>
          <a:p>
            <a:endParaRPr lang="pt-PT" b="0" u="none" baseline="0" dirty="0"/>
          </a:p>
          <a:p>
            <a:r>
              <a:rPr lang="pt-PT" b="1" u="sng" baseline="0" dirty="0"/>
              <a:t>NOTA PARA O FACILITADOR: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Os participantes podem aceder aos seus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Certificados da Hour of Code™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 qualquer momento depois de iniciarem o tutorial da Hour of Code™, e depois do evento Hour of Code</a:t>
            </a:r>
            <a:r>
              <a:rPr lang="pt-PT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, em code.org.</a:t>
            </a: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Ajuste o que é colocado no diapositivo dos recursos adicionais em função do seu público alvo:</a:t>
            </a:r>
          </a:p>
          <a:p>
            <a:endParaRPr lang="pt-PT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b="1" u="none" kern="1200" dirty="0">
                <a:solidFill>
                  <a:schemeClr val="tx1"/>
                </a:solidFill>
                <a:effectLst/>
                <a:latin typeface="+mn-lt"/>
              </a:rPr>
              <a:t>Os participantes podem carregar o seu código para o Minecraft para Educação e/ou o Minecraft no Windows 10, se disponível.</a:t>
            </a:r>
          </a:p>
          <a:p>
            <a:r>
              <a:rPr lang="pt-PT" sz="1200" b="0" u="none" kern="1200" dirty="0">
                <a:solidFill>
                  <a:schemeClr val="tx1"/>
                </a:solidFill>
                <a:effectLst/>
                <a:latin typeface="+mn-lt"/>
              </a:rPr>
              <a:t>Os participantes podem usar o Code Studio para importar o seu código para o jogo verdadeiro - e ver o seu código ganhar vida!</a:t>
            </a:r>
          </a:p>
          <a:p>
            <a:endParaRPr lang="pt-P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Explorarem o Minecraft para Educação: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O Minecraft para Educação foi criado para as escolas e inclui ferramentas de gestão da sala de aula, planos de aulas e muito mais. Para mais informações, visitem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https://education.minecraft.net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pt-P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Explorem formas de trazer as competências digitais, desde a literacia digital à educação da informática, até às vossas comunidades</a:t>
            </a:r>
            <a:br>
              <a:rPr dirty="0"/>
            </a:b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 </a:t>
            </a:r>
          </a:p>
          <a:p>
            <a:endParaRPr lang="pt-PT" b="0" u="none" dirty="0"/>
          </a:p>
          <a:p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Code.org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https://code.org/educate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Vá além de uma Hour of Code™ com as ferramentas Code.org para educadores. Não precisa de qualquer experiência para começar a ensinar informática na sua sala de aula. Em Code.org encontra programas de curso, planos de aulas, programas de aprendizagem profissionais de alta qualidade e imensas ferramentas fantásticas para todos os níveis escolares — tudo o que precisa, sem qualquer custo. Aceda 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code.org/educate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e escolha o nível escolar para começar!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Code Studio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https://studio.code.org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)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Divertiu-se durante a Hour of Code™? O mundo da informática tem muito mais para explorar! O Code Studio tem enigmas, jogos e cursos para todas as idades. Aprenda a fazer os seus próprios jogos e aplicações e depois partilhe-as com os seus amigos Aceda a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studio.code.org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e comece hoje mesmo!</a:t>
            </a:r>
          </a:p>
          <a:p>
            <a:endParaRPr lang="pt-PT" b="1" dirty="0"/>
          </a:p>
          <a:p>
            <a:endParaRPr lang="pt-P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1753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 </a:t>
            </a:r>
          </a:p>
          <a:p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  <a:r>
              <a:rPr lang="pt-PT"/>
              <a:t> </a:t>
            </a:r>
          </a:p>
          <a:p>
            <a:endParaRPr lang="pt-PT" b="0" u="none" baseline="0" dirty="0"/>
          </a:p>
          <a:p>
            <a:r>
              <a:rPr lang="pt-PT" b="0" u="none" baseline="0" dirty="0"/>
              <a:t>Para concluir o evento</a:t>
            </a:r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  <a:endParaRPr lang="pt-PT" dirty="0"/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Contém elementos masculinos e elementos femininos 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Mostra os participantes a divertirem-se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Contém um grupo de pessoas, não uma pessoa sozinha ou isolada </a:t>
            </a:r>
            <a:endParaRPr lang="pt-PT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137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Copyright 2017: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Esta apresentação e licenciada, não vendida. Não pode copiar, adaptar, modificar, preparar trabalhos derivados, distribuir, apresentar publicamente, vender, nem utilizar este conteúdo para propósitos comerciais sem o consentimento expresso por escrito da Microsoft Corporation.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Esta apresentação é-lhe fornecida "tal como está". A Microsoft não concede quaisquer garantias, expressas ou implícitas. As informações e opiniões expressadas nesta apresentação, incluindo URLs e outras referências a sites, podem alterar sem aviso prévio.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Alguns exemplos aqui apresentados são providenciados para finalidades meramente ilustrativas e são fictícios. Não se pretende qualquer associação ou ligação efetiva, nem as mesmas devem ser inferidas.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Pode utilizar esta apresentação para uso pessoal e com turmas e alunos como parte do code.org e outros eventos de programação. Esta apresentação não lhe confere qualquer direito legal sobre qualquer propriedade intelectual em qualquer produto da Microsoft.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Microsoft e as marcas comerciais listadas em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http://www.microsoft.com/en-us/legal/intellectualproperty/trademarks/en-us.aspx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 são marcas comerciais do grupo empresarial Microsoft. Todas as restantes marcas são propriedade dos respetivos titulares.</a:t>
            </a:r>
          </a:p>
          <a:p>
            <a:endParaRPr lang="pt-PT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o logótipo CODE e Hour of Code® são marcas comerciais da Code.org</a:t>
            </a: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2017. "Minecraft" é uma marca comercial da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Corporation. Todos os direitos reservados.</a:t>
            </a:r>
          </a:p>
          <a:p>
            <a:endParaRPr lang="pt-PT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47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b="0" u="none" dirty="0"/>
              <a:t>"Em que é que pensam quando ouvem a palavra "programação"? Dediquem alguns minutos a pensar no que "programação" significa para vocês."</a:t>
            </a:r>
          </a:p>
          <a:p>
            <a:endParaRPr lang="pt-PT" b="0" u="none" baseline="0" dirty="0"/>
          </a:p>
          <a:p>
            <a:r>
              <a:rPr lang="pt-PT" b="0" u="none" baseline="0" dirty="0"/>
              <a:t>[indicador para debate]</a:t>
            </a:r>
          </a:p>
          <a:p>
            <a:endParaRPr lang="pt-PT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"Agora, vamos assistir a um pequeno vídeo que nos mostra quão popular se tornou a programação e quantos jovens, como vocês, já a experimentaram!"</a:t>
            </a:r>
          </a:p>
          <a:p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PROPÓSITO DO DIAPOSITIVO:</a:t>
            </a:r>
            <a:r>
              <a:rPr lang="pt-PT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0" u="none" baseline="0" dirty="0"/>
          </a:p>
          <a:p>
            <a:pPr>
              <a:defRPr/>
            </a:pPr>
            <a:r>
              <a:rPr lang="pt-PT"/>
              <a:t>Objetivo: </a:t>
            </a:r>
            <a:r>
              <a:rPr lang="pt-PT" b="0" u="none" baseline="0" dirty="0"/>
              <a:t>iniciar o debate na sala e avaliar as noções pré-concebidas que os jovens possam ter sobre a programação. Sabemos que há alguns preconceitos associados à programação e à informática: que é só para quem é bom a matemática, para "marrões" ou maioritariamente para rapazes.</a:t>
            </a:r>
            <a:r>
              <a:rPr lang="pt-PT"/>
              <a:t> </a:t>
            </a:r>
            <a:r>
              <a:rPr lang="pt-PT" kern="1200">
                <a:effectLst/>
                <a:latin typeface="+mn-lt"/>
              </a:rPr>
              <a:t>Nos próximos diapositivos, vamos corrigir quaisquer preconceitos sobre a programação, para mudar a perspetiva dos participantes antes de passarmos ao tutorial.</a:t>
            </a:r>
            <a:r>
              <a:rPr lang="pt-PT"/>
              <a:t> </a:t>
            </a:r>
            <a:endParaRPr lang="pt-PT" b="1" u="sng"/>
          </a:p>
          <a:p>
            <a:endParaRPr lang="pt-PT" b="1" dirty="0"/>
          </a:p>
          <a:p>
            <a:r>
              <a:rPr lang="pt-PT" b="1" u="sng" dirty="0"/>
              <a:t>NOTAS PARA O FACILITADOR:</a:t>
            </a:r>
          </a:p>
          <a:p>
            <a:r>
              <a:rPr lang="pt-PT" b="0" u="none" dirty="0"/>
              <a:t>Cuidado, não reforce mitos falando neles. Pergunte ao grupo o que eles acham! Pode ficar surpreendido(a)!</a:t>
            </a:r>
          </a:p>
          <a:p>
            <a:endParaRPr lang="pt-P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"Primeiro, vamos assistir a um pequeno vídeo que nos mostra quão popular se tornou a programação nos últimos anos e quantos jovens fantásticos, como vocês, já a experimentaram!"</a:t>
            </a:r>
          </a:p>
          <a:p>
            <a:endParaRPr lang="pt-PT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PROPÓSITO DO DIAPOSITIVO:</a:t>
            </a:r>
          </a:p>
          <a:p>
            <a:endParaRPr lang="pt-PT" b="1" u="sng" baseline="0" dirty="0"/>
          </a:p>
          <a:p>
            <a:r>
              <a:rPr lang="pt-PT" b="0" u="none" baseline="0" dirty="0"/>
              <a:t>Fazer com que os jovens se interessem pelo tutorial da Hour of Code™.</a:t>
            </a:r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dirty="0"/>
              <a:t>O vídeo deverá ser reproduzido automaticamente. </a:t>
            </a:r>
          </a:p>
          <a:p>
            <a:endParaRPr lang="pt-P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quiser alterar o idioma ou as legendas, pode fazê-lo na ligação abaixo, clicando no ícone das "Definições" no canto inferior direito do vídeo. Pode ser necessário reincorporar a hiperligação se o fizer: https://www.youtube.com/watch?t=1&amp;v=2DxWIxec6yo</a:t>
            </a:r>
            <a:endParaRPr lang="pt-PT" dirty="0"/>
          </a:p>
          <a:p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Existem vídeos adicionais em code.org que poderão ser utilizados em alternativa se pretender transmitir uma mensagem diferente ao seu público.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687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"Vamos falar do que a programação </a:t>
            </a:r>
            <a:r>
              <a:rPr lang="pt-PT" b="0" i="1" u="none" dirty="0"/>
              <a:t>não</a:t>
            </a:r>
            <a:r>
              <a:rPr lang="pt-PT" b="0" u="none" dirty="0"/>
              <a:t> é. A programação não é algo que tenham de fazer sozinhos e não é assim tão difícil como poderão pensar!"</a:t>
            </a:r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PROPÓSITO DO DIAPOSITIVO: </a:t>
            </a: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Os diapositivos 5 a 8 destinam-se a derrubar preconceitos que os jovens entre os 11 e os 14 anos possam ter sobre a aparência das pessoas que programam e sobre o que a programação efetivamente é. Queremos mesmo ajudar estes jovens a derrubar os estereótipos explicando-lhes que a programação não é: </a:t>
            </a:r>
            <a:endParaRPr lang="pt-PT" dirty="0"/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Uma atividade solitária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Uma atividade masculina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Apenas para "marrões"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Apenas para pessoas que são boas a matemática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Apenas para pessoas que querem desenvolver programas informáticos </a:t>
            </a:r>
          </a:p>
          <a:p>
            <a:endParaRPr lang="pt-P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537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>
              <a:defRPr/>
            </a:pPr>
            <a:r>
              <a:rPr lang="pt-PT" b="0" u="none" dirty="0"/>
              <a:t>"A programação também não é</a:t>
            </a:r>
            <a:r>
              <a:rPr lang="pt-PT" dirty="0"/>
              <a:t> </a:t>
            </a:r>
            <a:r>
              <a:rPr lang="pt-PT" b="0" u="none" dirty="0"/>
              <a:t>ficar sentado sozinho, horas a fio, a uma secretária! As equipas de programação heterogéneas criam soluções melhores e melhores produtos de software.</a:t>
            </a:r>
            <a:r>
              <a:rPr lang="pt-PT" b="0" i="0" baseline="0" dirty="0"/>
              <a:t>"</a:t>
            </a:r>
            <a:r>
              <a:rPr lang="pt-PT" dirty="0"/>
              <a:t> </a:t>
            </a:r>
            <a:endParaRPr lang="pt-PT" b="1" u="sng" dirty="0"/>
          </a:p>
          <a:p>
            <a:endParaRPr lang="pt-PT" b="1" u="sng" dirty="0"/>
          </a:p>
          <a:p>
            <a:r>
              <a:rPr lang="pt-PT" b="1" u="sng" dirty="0"/>
              <a:t>PROPÓSITO DO DIAPOSITIVO: </a:t>
            </a:r>
          </a:p>
          <a:p>
            <a:endParaRPr lang="pt-PT" b="1" u="sng" dirty="0"/>
          </a:p>
          <a:p>
            <a:r>
              <a:rPr lang="pt-PT" dirty="0"/>
              <a:t>A programação é para todos. As equipas de programação heterogéneas criam produtos de software melhores.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1944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/>
              <a:t>GUIÃO EXEMPLIFICATIVO:</a:t>
            </a:r>
          </a:p>
          <a:p>
            <a:endParaRPr lang="pt-PT" b="1" u="sng"/>
          </a:p>
          <a:p>
            <a:r>
              <a:rPr lang="pt-PT" b="0" u="none"/>
              <a:t>"O que podem não saber é que a programação é</a:t>
            </a:r>
            <a:r>
              <a:rPr lang="pt-PT" b="0" i="1" u="none"/>
              <a:t> efetivamente</a:t>
            </a:r>
            <a:r>
              <a:rPr lang="pt-PT" b="0" i="0" u="none" baseline="0"/>
              <a:t> muito útil no local de trabalho..."</a:t>
            </a:r>
            <a:endParaRPr lang="pt-PT" b="1" u="sng"/>
          </a:p>
          <a:p>
            <a:endParaRPr lang="pt-PT" b="1" u="sng"/>
          </a:p>
          <a:p>
            <a:r>
              <a:rPr lang="pt-PT" b="1" u="sng"/>
              <a:t>PROPÓSITO DO DIAPOSITIVO:</a:t>
            </a:r>
            <a:endParaRPr lang="pt-PT" b="0" u="none"/>
          </a:p>
          <a:p>
            <a:endParaRPr lang="pt-PT" b="0" u="none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/>
              <a:t>Para fazer o público rir, este diapositivo é uma piada, ou simplesmente divertido!</a:t>
            </a:r>
            <a:r>
              <a:rPr lang="pt-PT"/>
              <a:t> </a:t>
            </a:r>
            <a:endParaRPr lang="pt-PT" b="1" u="sng"/>
          </a:p>
          <a:p>
            <a:endParaRPr lang="pt-PT" b="1"/>
          </a:p>
          <a:p>
            <a:r>
              <a:rPr lang="pt-PT" b="1" u="sng"/>
              <a:t>INSTRUÇÕES DAS IMAGENS NESTE DIAPOSITIVO:</a:t>
            </a:r>
          </a:p>
          <a:p>
            <a:endParaRPr lang="pt-PT" sz="1200" b="1" u="sng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b="0" u="none" kern="1200" baseline="0">
                <a:solidFill>
                  <a:schemeClr val="tx1"/>
                </a:solidFill>
                <a:effectLst/>
                <a:latin typeface="+mn-lt"/>
              </a:rPr>
              <a:t>A imagem neste diapositivo deverá ser apenas uma imagem ou um ficheiro .gif divertido para manter o público interessado. </a:t>
            </a:r>
            <a:endParaRPr lang="pt-PT" sz="1200" b="0" u="non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616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u="sng" dirty="0"/>
              <a:t>GUIÃO EXEMPLIFICATIVO:</a:t>
            </a:r>
          </a:p>
          <a:p>
            <a:endParaRPr lang="pt-PT" b="1" u="sng" dirty="0"/>
          </a:p>
          <a:p>
            <a:r>
              <a:rPr lang="pt-PT" b="0" u="none" dirty="0"/>
              <a:t>"Brincadeira!"</a:t>
            </a:r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endParaRPr lang="pt-PT" b="1" u="sng" dirty="0"/>
          </a:p>
          <a:p>
            <a:r>
              <a:rPr lang="pt-PT" b="0" u="none" dirty="0"/>
              <a:t>Para informar que o diapositivo anterior era uma piada.</a:t>
            </a:r>
          </a:p>
          <a:p>
            <a:endParaRPr lang="pt-P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88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u="sng" dirty="0"/>
              <a:t>GUIÃO EXEMPLIFICATIVO: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0" u="none" dirty="0"/>
              <a:t>"Agora, vamos falar do que a programação </a:t>
            </a:r>
            <a:r>
              <a:rPr lang="pt-PT" b="0" i="1" u="none" dirty="0"/>
              <a:t>realmente</a:t>
            </a:r>
            <a:r>
              <a:rPr lang="pt-PT" b="0" u="none" dirty="0"/>
              <a:t> é. Podem não saber, mas é uma atividade colaborativa e é para rapazes </a:t>
            </a:r>
            <a:r>
              <a:rPr lang="pt-PT" b="0" i="1" u="none" dirty="0"/>
              <a:t>e para</a:t>
            </a:r>
            <a:r>
              <a:rPr lang="pt-PT" b="0" u="none" dirty="0"/>
              <a:t> raparigas!" </a:t>
            </a:r>
          </a:p>
          <a:p>
            <a:endParaRPr lang="pt-PT" b="1" u="sng" dirty="0"/>
          </a:p>
          <a:p>
            <a:r>
              <a:rPr lang="pt-PT" b="1" u="sng" dirty="0"/>
              <a:t>PROPÓSITO DO DIAPOSITIVO:</a:t>
            </a:r>
          </a:p>
          <a:p>
            <a:endParaRPr lang="pt-PT" b="1" u="sng" dirty="0"/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Nos diapositivos 9 a 12 estamos a mostrar visualmente</a:t>
            </a:r>
            <a:r>
              <a:rPr lang="pt-PT"/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aos jovens que a programação pode ser aliada à diversão. Queremos mesmo enfatizar que a programação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</a:rPr>
              <a:t>é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: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Colaborativa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Para ambos os sexos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Para introvertidos e para extrovertidos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Resolver problemas. A programação envolve muito pouca matemática.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Para pessoas que querem usar os computadores para os ajudarem a amplificar as suas paixões </a:t>
            </a:r>
            <a:endParaRPr lang="pt-PT" dirty="0">
              <a:effectLst/>
            </a:endParaRPr>
          </a:p>
          <a:p>
            <a:endParaRPr lang="pt-PT" b="1" dirty="0"/>
          </a:p>
          <a:p>
            <a:r>
              <a:rPr lang="pt-PT" b="1" u="sng" dirty="0"/>
              <a:t>INSTRUÇÕES DAS IMAGENS NESTE DIAPOSITIVO:</a:t>
            </a:r>
            <a:endParaRPr lang="pt-P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Se esta imagem tiver de ser trocada, certifique-se de que a substituta cumpre os seguintes critérios: </a:t>
            </a:r>
            <a:endParaRPr lang="pt-PT" dirty="0"/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Contém jovens nos primeiros anos da adolescência/ensino secundário 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Mostra os participantes a divertirem-se com tecnologia</a:t>
            </a:r>
            <a:endParaRPr lang="pt-P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Contém um grupo de pessoas, não uma pessoa sozinha ou isolada </a:t>
            </a:r>
          </a:p>
          <a:p>
            <a:pPr marL="628650" lvl="1" indent="-171450">
              <a:buFont typeface="Arial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</a:rPr>
              <a:t>Inclui elementos femininos</a:t>
            </a:r>
            <a:endParaRPr lang="pt-PT" dirty="0">
              <a:effectLst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254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8" y="3991858"/>
            <a:ext cx="5474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Bem-vindos ao</a:t>
            </a:r>
          </a:p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pt-PT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™</a:t>
            </a:r>
            <a:endParaRPr lang="pt-P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Bem-vindos ao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m pequeno grupo de jovens colabora num projeto&#10;" title="Um pequeno grupo de jovens colabora num projeto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47"/>
          <a:stretch/>
        </p:blipFill>
        <p:spPr>
          <a:xfrm>
            <a:off x="2116844" y="172907"/>
            <a:ext cx="6914862" cy="5369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É isto.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E isto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529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699" y="2540668"/>
            <a:ext cx="4460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A programação é...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A programação é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994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1380" y="0"/>
            <a:ext cx="8566302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380" y="0"/>
            <a:ext cx="9595380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08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Resolver problemas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Resolver problemas 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ápis de cor" title="Lápis de co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9248" cy="547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Criatividade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Criatividade</a:t>
            </a:r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24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rls Who Code 2 | por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906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501" y="0"/>
            <a:ext cx="9313502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Colaboração</a:t>
            </a:r>
          </a:p>
        </p:txBody>
      </p:sp>
      <p:sp>
        <p:nvSpPr>
          <p:cNvPr id="9" name="Title 8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Colaboração</a:t>
            </a:r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832400-3C7A-4D8C-95CB-F16C05A9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62" y="219375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16643" y="2041604"/>
            <a:ext cx="404160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>
                <a:latin typeface="Segoe UI Light" panose="020B0502040204020203" pitchFamily="34" charset="0"/>
              </a:rPr>
              <a:t>O que é que vocês e os vossos amigos gostam de fazer? 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O que é que gostam de fazer? </a:t>
            </a:r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aíscas&#10;" title="Faísca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59091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grpSp>
        <p:nvGrpSpPr>
          <p:cNvPr id="6" name="Group 5" descr="O texto realçado a cor de laranja enuncia &quot;pode ajudar-vos&quot; para enfatizar a mensagem deste diapositivo&#10;" title="O texto realçado a cor de laranja enuncia &quot;pode ajudar-vos&quot; para enfatizar a mensagem deste diapositivo"/>
          <p:cNvGrpSpPr/>
          <p:nvPr/>
        </p:nvGrpSpPr>
        <p:grpSpPr>
          <a:xfrm>
            <a:off x="731634" y="2969384"/>
            <a:ext cx="3190462" cy="1370515"/>
            <a:chOff x="642426" y="3103196"/>
            <a:chExt cx="3190462" cy="1370515"/>
          </a:xfrm>
        </p:grpSpPr>
        <p:sp>
          <p:nvSpPr>
            <p:cNvPr id="4" name="TextBox 3"/>
            <p:cNvSpPr txBox="1"/>
            <p:nvPr/>
          </p:nvSpPr>
          <p:spPr>
            <a:xfrm>
              <a:off x="642426" y="3103196"/>
              <a:ext cx="2978865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2426" y="3660499"/>
              <a:ext cx="3190462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426" y="4165293"/>
              <a:ext cx="1966224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57225" y="1648589"/>
            <a:ext cx="4194385" cy="286232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Sejam quais forem os vossos interesses, a programação pode ajudar-vos a dar-lhes vida. </a:t>
            </a:r>
          </a:p>
        </p:txBody>
      </p:sp>
      <p:sp>
        <p:nvSpPr>
          <p:cNvPr id="12" name="Title 11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Deem vida aos vossos interesses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91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ma jovem usa uma câmara para tirar uma fotografia&#10;" title="Uma jovem usa uma câmara para tirar uma fotografi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4"/>
          <a:stretch/>
        </p:blipFill>
        <p:spPr>
          <a:xfrm>
            <a:off x="53114" y="0"/>
            <a:ext cx="8947727" cy="571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grpSp>
        <p:nvGrpSpPr>
          <p:cNvPr id="4" name="Group 3" descr="O texto realçado a cor de laranja enuncia &quot;aplicar o que estão a aprender ao que gostam de fazer&quot; para enfatizar a mensagem deste diapositivo&#10;" title="O texto realçado a cor de laranja enuncia &quot;aplicar o que estão a aprender ao que gostam de fazer&quot; para enfatizar a mensagem deste diapositivo"/>
          <p:cNvGrpSpPr/>
          <p:nvPr/>
        </p:nvGrpSpPr>
        <p:grpSpPr>
          <a:xfrm>
            <a:off x="669924" y="3315683"/>
            <a:ext cx="4839147" cy="1406968"/>
            <a:chOff x="669924" y="3397250"/>
            <a:chExt cx="3795912" cy="1406968"/>
          </a:xfrm>
        </p:grpSpPr>
        <p:sp>
          <p:nvSpPr>
            <p:cNvPr id="7" name="TextBox 6"/>
            <p:cNvSpPr txBox="1"/>
            <p:nvPr/>
          </p:nvSpPr>
          <p:spPr>
            <a:xfrm>
              <a:off x="1721236" y="3397250"/>
              <a:ext cx="2157741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9924" y="3962400"/>
              <a:ext cx="3795912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9925" y="4495800"/>
              <a:ext cx="1312138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9" name="Title 8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Apliquem a vossa aprendizagem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pt-P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4433F-6F51-48C2-9CB7-9FA50740CB13}"/>
              </a:ext>
            </a:extLst>
          </p:cNvPr>
          <p:cNvSpPr/>
          <p:nvPr/>
        </p:nvSpPr>
        <p:spPr>
          <a:xfrm>
            <a:off x="609599" y="878849"/>
            <a:ext cx="5662731" cy="3970318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Enquanto estiverem a fazer a vossa Minecraft Hour </a:t>
            </a:r>
          </a:p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of Code™, tenham em mente como poderão aplicar o que estão a aprender ao que gostam de fazer. </a:t>
            </a:r>
          </a:p>
        </p:txBody>
      </p:sp>
    </p:spTree>
    <p:extLst>
      <p:ext uri="{BB962C8B-B14F-4D97-AF65-F5344CB8AC3E}">
        <p14:creationId xmlns:p14="http://schemas.microsoft.com/office/powerpoint/2010/main" val="62798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unos entusiasmados e a celebrar - 17296178822_cbb6afac3f_b (1).jpg" title="Alunos entusiasmados e a celebra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5" t="5834" r="13661" b="-1"/>
          <a:stretch/>
        </p:blipFill>
        <p:spPr>
          <a:xfrm>
            <a:off x="238124" y="126999"/>
            <a:ext cx="5635625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82161" y="2257335"/>
            <a:ext cx="38857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</a:t>
            </a:r>
          </a:p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pt-PT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™</a:t>
            </a:r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</a:t>
            </a:r>
            <a:r>
              <a:rPr lang="pt-PT" dirty="0"/>
              <a:t> </a:t>
            </a:r>
          </a:p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como se processa!</a:t>
            </a: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Como se processa </a:t>
            </a:r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97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1902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Code™: </a:t>
            </a:r>
          </a:p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Como se processa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117995"/>
            <a:ext cx="5497630" cy="5252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9350" y="2074328"/>
            <a:ext cx="3657600" cy="17543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Antes de começarmos, vamos falar de programação.</a:t>
            </a:r>
            <a:endParaRPr lang="pt-PT" sz="1800">
              <a:solidFill>
                <a:schemeClr val="bg1"/>
              </a:solidFill>
              <a:effectLst/>
              <a:latin typeface="Segoe UI Light" panose="020B0502040204020203" pitchFamily="34" charset="0"/>
              <a:ea typeface="Segoe Pro" charset="0"/>
              <a:cs typeface="Segoe UI Light" panose="020B0502040204020203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Vamos falar de programação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85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35265"/>
            <a:ext cx="9144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300" dirty="0">
                <a:latin typeface="Segoe UI Light" panose="020B0502040204020203" pitchFamily="34" charset="0"/>
              </a:rPr>
              <a:t>Encontrem o vosso tutorial em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Encontrem o vosso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700" y="254240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Terminar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Terminar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540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00601" y="1708730"/>
            <a:ext cx="34894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latin typeface="Segoe UI Light" panose="020B0502040204020203" pitchFamily="34" charset="0"/>
              </a:rPr>
              <a:t>Quando ouvem a palavra "programação", em que é que pensam agora? 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Agora, o que é que acham da programação?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10959" y="326878"/>
            <a:ext cx="41667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latin typeface="Segoe UI Light" panose="020B0502040204020203" pitchFamily="34" charset="0"/>
              </a:rPr>
              <a:t>O que é que gostariam de criar que possa ser divertido para vocês e os vossos amigos?</a:t>
            </a:r>
          </a:p>
          <a:p>
            <a:endParaRPr lang="pt-PT" sz="2400" dirty="0">
              <a:latin typeface="Segoe UI Light" panose="020B0502040204020203" pitchFamily="34" charset="0"/>
            </a:endParaRPr>
          </a:p>
          <a:p>
            <a:r>
              <a:rPr lang="pt-PT" sz="1800" dirty="0">
                <a:latin typeface="Segoe UI Light" panose="020B0502040204020203" pitchFamily="34" charset="0"/>
              </a:rPr>
              <a:t>Pode ser um jogo, um site, um programa, uma aplicação - sejam criativos! 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O que é que querem criar?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789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51" name="Rectangle 50" descr="&#10;"/>
          <p:cNvSpPr/>
          <p:nvPr/>
        </p:nvSpPr>
        <p:spPr>
          <a:xfrm>
            <a:off x="566834" y="483999"/>
            <a:ext cx="8025504" cy="193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PT" sz="3500" dirty="0">
                <a:solidFill>
                  <a:prstClr val="white"/>
                </a:solidFill>
                <a:latin typeface="Segoe UI Light" panose="020B0502040204020203" pitchFamily="34" charset="0"/>
              </a:rPr>
              <a:t>O que é que podem aprender a seguir? </a:t>
            </a:r>
          </a:p>
          <a:p>
            <a:pPr lvl="0"/>
            <a:r>
              <a:rPr lang="pt-PT" sz="3500" dirty="0">
                <a:solidFill>
                  <a:prstClr val="white"/>
                </a:solidFill>
                <a:latin typeface="Segoe UI Light" panose="020B0502040204020203" pitchFamily="34" charset="0"/>
              </a:rPr>
              <a:t>Não tem de terminar aqui! </a:t>
            </a:r>
          </a:p>
          <a:p>
            <a:pPr lvl="0"/>
            <a:r>
              <a:rPr lang="pt-PT" dirty="0"/>
              <a:t> </a:t>
            </a:r>
            <a:endParaRPr lang="pt-PT" sz="1300" dirty="0"/>
          </a:p>
          <a:p>
            <a:pPr lvl="0"/>
            <a:r>
              <a:rPr lang="pt-PT" sz="1700" dirty="0">
                <a:solidFill>
                  <a:prstClr val="white"/>
                </a:solidFill>
                <a:latin typeface="Segoe UI Light" panose="020B0502040204020203" pitchFamily="34" charset="0"/>
              </a:rPr>
              <a:t>Abaixo estão os passos para celebrarem, continuarem a aprender e divertirem-se ainda mais!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3532" y="3057342"/>
            <a:ext cx="2731331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PT" sz="27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Obtenham a vossa certificação.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1489" y="3920243"/>
            <a:ext cx="220662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>
                <a:solidFill>
                  <a:schemeClr val="bg1"/>
                </a:solidFill>
                <a:latin typeface="Segoe UI Light" panose="020B0502040204020203" pitchFamily="34" charset="0"/>
              </a:rPr>
              <a:t>Parabéns! Conseguiram! Podem encontrar os vossos certificados no final do tutorial.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563412" y="2523540"/>
            <a:ext cx="393624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52" name="Rectangle 51" descr="&#10;"/>
          <p:cNvSpPr/>
          <p:nvPr/>
        </p:nvSpPr>
        <p:spPr>
          <a:xfrm>
            <a:off x="3431517" y="3057342"/>
            <a:ext cx="2295997" cy="466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PT" sz="2700" dirty="0">
                <a:solidFill>
                  <a:schemeClr val="bg1"/>
                </a:solidFill>
                <a:latin typeface="Segoe UI Light" panose="020B0502040204020203" pitchFamily="34" charset="0"/>
              </a:rPr>
              <a:t>Joguem mais.</a:t>
            </a:r>
          </a:p>
        </p:txBody>
      </p:sp>
      <p:sp>
        <p:nvSpPr>
          <p:cNvPr id="53" name="Rectangle 52" descr="&#10;"/>
          <p:cNvSpPr/>
          <p:nvPr/>
        </p:nvSpPr>
        <p:spPr>
          <a:xfrm>
            <a:off x="3427435" y="3925860"/>
            <a:ext cx="2917146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PT" sz="1700" dirty="0">
                <a:solidFill>
                  <a:schemeClr val="bg1"/>
                </a:solidFill>
                <a:latin typeface="Segoe UI Light" panose="020B0502040204020203" pitchFamily="34" charset="0"/>
              </a:rPr>
              <a:t>Carreguem o vosso código para o Minecraft para Educação para verem o vosso código ganhar vida no jogo verdadeiro!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579779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54" name="Rectangle 53" descr="&#10;"/>
          <p:cNvSpPr/>
          <p:nvPr/>
        </p:nvSpPr>
        <p:spPr>
          <a:xfrm>
            <a:off x="6481235" y="3057342"/>
            <a:ext cx="229599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PT" sz="2700" dirty="0">
                <a:solidFill>
                  <a:schemeClr val="bg1"/>
                </a:solidFill>
                <a:latin typeface="Segoe UI Light" panose="020B0502040204020203" pitchFamily="34" charset="0"/>
              </a:rPr>
              <a:t>Aprendam mais.</a:t>
            </a:r>
          </a:p>
        </p:txBody>
      </p:sp>
      <p:sp>
        <p:nvSpPr>
          <p:cNvPr id="55" name="Rectangle 54" descr="&#10;"/>
          <p:cNvSpPr/>
          <p:nvPr/>
        </p:nvSpPr>
        <p:spPr>
          <a:xfrm>
            <a:off x="6484765" y="3920243"/>
            <a:ext cx="2442335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PT" sz="1700" dirty="0">
                <a:solidFill>
                  <a:schemeClr val="bg1"/>
                </a:solidFill>
                <a:latin typeface="Segoe UI Light" panose="020B0502040204020203" pitchFamily="34" charset="0"/>
              </a:rPr>
              <a:t>Explorem recursos adicionais em Microsoft.com/</a:t>
            </a:r>
          </a:p>
          <a:p>
            <a:r>
              <a:rPr lang="pt-PT" sz="17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pt-PT" sz="17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Próximos passos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2540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upo de rapazes e raparigas com um computador portátil partilhado e a sorrir para a câmara&#10;" title="Grupo de rapazes e raparigas com um computador portátil partilhado e a sorrir para a câma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" y="0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  <p:sp>
        <p:nvSpPr>
          <p:cNvPr id="13" name="Rectangle 12" descr="Obrigado por participarem na&#10;Hour of CodeTM&#10;"/>
          <p:cNvSpPr/>
          <p:nvPr/>
        </p:nvSpPr>
        <p:spPr>
          <a:xfrm>
            <a:off x="437177" y="2244267"/>
            <a:ext cx="73228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Obrigado por participarem na</a:t>
            </a:r>
          </a:p>
          <a:p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Code™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Obrigado por participarem!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37942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7" y="4454702"/>
            <a:ext cx="8808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</a:rPr>
              <a:t>Copyright.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© Code.org, 2017. Code.org®, o logótipo CODE e Hour of Code® são marcas comerciais da Code.org</a:t>
            </a:r>
            <a:endParaRPr kumimoji="0" lang="pt-P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Mojang © 2017. "Minecraft" é uma marca comercial da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rPr>
              <a:t>© 2017 Microsoft Corporation. Todos os direitos reservados.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Bem-vindos ao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PT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75226" y="914091"/>
            <a:ext cx="3657599" cy="390940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PT" sz="3600" dirty="0">
                <a:latin typeface="Segoe UI Light" panose="020B0502040204020203" pitchFamily="34" charset="0"/>
              </a:rPr>
              <a:t>Quando ouvem</a:t>
            </a:r>
          </a:p>
          <a:p>
            <a:r>
              <a:rPr lang="pt-PT" sz="3600" dirty="0">
                <a:latin typeface="Segoe UI Light" panose="020B0502040204020203" pitchFamily="34" charset="0"/>
              </a:rPr>
              <a:t>a palavra "programação", em que é que pensam?</a:t>
            </a:r>
          </a:p>
          <a:p>
            <a:r>
              <a:rPr lang="pt-PT" dirty="0"/>
              <a:t> </a:t>
            </a:r>
          </a:p>
          <a:p>
            <a:r>
              <a:rPr lang="pt-PT" sz="1800" dirty="0">
                <a:latin typeface="Segoe UI Light" panose="020B0502040204020203" pitchFamily="34" charset="0"/>
              </a:rPr>
              <a:t>Têm 2 minutos para dizerem aos vossos colegas e depois digam </a:t>
            </a:r>
            <a:br>
              <a:rPr lang="pt-PT" sz="1800" dirty="0">
                <a:latin typeface="Segoe UI Light" panose="020B0502040204020203" pitchFamily="34" charset="0"/>
              </a:rPr>
            </a:br>
            <a:r>
              <a:rPr lang="pt-PT" sz="1800" dirty="0">
                <a:latin typeface="Segoe UI Light" panose="020B0502040204020203" pitchFamily="34" charset="0"/>
              </a:rPr>
              <a:t>a todo o grupo! </a:t>
            </a:r>
            <a:endParaRPr lang="pt-PT" sz="18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O que é que sabem sobre "programação"?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Vídeo da Hour of Code™ pela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pt-PT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18"/>
            <a:ext cx="9144000" cy="3898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87" y="-121833"/>
            <a:ext cx="9116501" cy="57150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Não é isto</a:t>
            </a:r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pt-PT"/>
          </a:p>
        </p:txBody>
      </p:sp>
      <p:grpSp>
        <p:nvGrpSpPr>
          <p:cNvPr id="7" name="Group 6"/>
          <p:cNvGrpSpPr/>
          <p:nvPr/>
        </p:nvGrpSpPr>
        <p:grpSpPr>
          <a:xfrm>
            <a:off x="4571999" y="2042088"/>
            <a:ext cx="4331369" cy="1473035"/>
            <a:chOff x="4571999" y="2042088"/>
            <a:chExt cx="4331369" cy="147303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373" y="2042088"/>
              <a:ext cx="693579" cy="69357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571999" y="2868792"/>
              <a:ext cx="43313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PT" sz="3600">
                  <a:solidFill>
                    <a:schemeClr val="bg1"/>
                  </a:solidFill>
                  <a:latin typeface="Segoe UI Light" panose="020B0502040204020203" pitchFamily="34" charset="0"/>
                </a:rPr>
                <a:t>Não é isto.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72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upo de rapazes e raparigas adolescentes com um computador portátil partilhado e a sorrir para a câmara&#10;" title="Grupo de rapazes e raparigas adolescentes com um computador portátil partilhado e a sorrir para a câma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3"/>
          <a:stretch/>
        </p:blipFill>
        <p:spPr>
          <a:xfrm>
            <a:off x="0" y="0"/>
            <a:ext cx="8864600" cy="55350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Pode ser isto.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Também não é isto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pt-PT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4625F-CF56-4075-A5B7-43845A98C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14429" y="208108"/>
            <a:ext cx="4341940" cy="5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5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68" y="-1631"/>
            <a:ext cx="5715000" cy="571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7170"/>
            <a:ext cx="9539137" cy="5979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É isto.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É isto! </a:t>
            </a: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042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25343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Brincadeira...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Brincadeira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980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m rapaz e uma rapariga a colaborar usando dispositivos móveis&#10;" title="Um rapaz e uma rapariga a colaborar usando dispositivos móvei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90"/>
          <a:stretch/>
        </p:blipFill>
        <p:spPr>
          <a:xfrm>
            <a:off x="640155" y="172774"/>
            <a:ext cx="8329033" cy="5390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>
                <a:solidFill>
                  <a:schemeClr val="bg1"/>
                </a:solidFill>
                <a:latin typeface="Segoe UI Light" panose="020B0502040204020203" pitchFamily="34" charset="0"/>
              </a:rPr>
              <a:t>É isto.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É, na verdade, isto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063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2401AD78B3D4682BC7C45E974D4D1" ma:contentTypeVersion="4" ma:contentTypeDescription="Create a new document." ma:contentTypeScope="" ma:versionID="e50a2521f7c46e9be6c1972b8ff188d4">
  <xsd:schema xmlns:xsd="http://www.w3.org/2001/XMLSchema" xmlns:xs="http://www.w3.org/2001/XMLSchema" xmlns:p="http://schemas.microsoft.com/office/2006/metadata/properties" xmlns:ns2="c7d759ad-c71d-4e7a-8896-957c2805ad24" xmlns:ns3="2b0d53c9-b8af-48bb-a014-8ff2344c7d43" targetNamespace="http://schemas.microsoft.com/office/2006/metadata/properties" ma:root="true" ma:fieldsID="bc60b2ec9a3409e615657707bcfca7ec" ns2:_="" ns3:_="">
    <xsd:import namespace="c7d759ad-c71d-4e7a-8896-957c2805ad24"/>
    <xsd:import namespace="2b0d53c9-b8af-48bb-a014-8ff2344c7d43"/>
    <xsd:element name="properties">
      <xsd:complexType>
        <xsd:sequence>
          <xsd:element name="documentManagement">
            <xsd:complexType>
              <xsd:all>
                <xsd:element ref="ns2:Submitted_x0020_By" minOccurs="0"/>
                <xsd:element ref="ns2:Submitted_x0020_By1" minOccurs="0"/>
                <xsd:element ref="ns2:SharedWithUsers" minOccurs="0"/>
                <xsd:element ref="ns3:SharedWithDetails" minOccurs="0"/>
                <xsd:element ref="ns3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759ad-c71d-4e7a-8896-957c2805ad24" elementFormDefault="qualified">
    <xsd:import namespace="http://schemas.microsoft.com/office/2006/documentManagement/types"/>
    <xsd:import namespace="http://schemas.microsoft.com/office/infopath/2007/PartnerControls"/>
    <xsd:element name="Submitted_x0020_By" ma:index="8" nillable="true" ma:displayName="Submitted By" ma:list="UserInfo" ma:SharePointGroup="0" ma:internalName="Submitted_x0020_By" ma:showField="Tit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ubmitted_x0020_By1" ma:index="9" nillable="true" ma:displayName="Submitted By" ma:internalName="Submitted_x0020_By1">
      <xsd:simpleType>
        <xsd:restriction base="dms:Lookup">
          <xsd:maxLength value="255"/>
        </xsd:restriction>
      </xsd:simpleType>
    </xsd:element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0d53c9-b8af-48bb-a014-8ff2344c7d4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5FD3D5-BD6A-40A9-9B15-2C09F80188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5D0919-E553-4631-82BB-653395B0CF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d759ad-c71d-4e7a-8896-957c2805ad24"/>
    <ds:schemaRef ds:uri="2b0d53c9-b8af-48bb-a014-8ff2344c7d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3491</Words>
  <Application>Microsoft Office PowerPoint</Application>
  <PresentationFormat>On-screen Show (16:10)</PresentationFormat>
  <Paragraphs>502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Bem-vindos ao Hour of Code™ </vt:lpstr>
      <vt:lpstr>Vamos falar de programação </vt:lpstr>
      <vt:lpstr>O que é que sabem sobre "programação"? </vt:lpstr>
      <vt:lpstr>Vídeo da Hour of Code™ pela Code.org </vt:lpstr>
      <vt:lpstr>Não é isto</vt:lpstr>
      <vt:lpstr>Também não é isto </vt:lpstr>
      <vt:lpstr>É isto! </vt:lpstr>
      <vt:lpstr>Brincadeira</vt:lpstr>
      <vt:lpstr>É, na verdade, isto </vt:lpstr>
      <vt:lpstr>E isto </vt:lpstr>
      <vt:lpstr>A programação é</vt:lpstr>
      <vt:lpstr>Resolver problemas </vt:lpstr>
      <vt:lpstr>Criatividade</vt:lpstr>
      <vt:lpstr>Colaboração</vt:lpstr>
      <vt:lpstr>O que é que gostam de fazer? </vt:lpstr>
      <vt:lpstr>Deem vida aos vossos interesses </vt:lpstr>
      <vt:lpstr>Apliquem a vossa aprendizagem </vt:lpstr>
      <vt:lpstr>Como se processa </vt:lpstr>
      <vt:lpstr>Como se processa </vt:lpstr>
      <vt:lpstr>Encontrem o vosso tutorial</vt:lpstr>
      <vt:lpstr>Terminar</vt:lpstr>
      <vt:lpstr>Agora, o que é que acham da programação? </vt:lpstr>
      <vt:lpstr>O que é que querem criar? </vt:lpstr>
      <vt:lpstr>Próximos passos</vt:lpstr>
      <vt:lpstr>Obrigado por participarem! </vt:lpstr>
      <vt:lpstr>Bem-vindos ao Hour of Code™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Hour of Code™ </dc:title>
  <dc:creator/>
  <cp:revision>37</cp:revision>
  <dcterms:modified xsi:type="dcterms:W3CDTF">2017-11-01T04:11:05Z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0x0101002E22401AD78B3D4682BC7C45E974D4D1</vt:lpwstr>
  </property>
</Properties>
</file>